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70" r:id="rId9"/>
    <p:sldId id="271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Bergmane" initials="MB" lastIdx="1" clrIdx="0"/>
  <p:cmAuthor id="1" name="Liene Kristapsone" initials="L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763F1"/>
    <a:srgbClr val="35F355"/>
    <a:srgbClr val="012D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9" autoAdjust="0"/>
    <p:restoredTop sz="82214" autoAdjust="0"/>
  </p:normalViewPr>
  <p:slideViewPr>
    <p:cSldViewPr>
      <p:cViewPr>
        <p:scale>
          <a:sx n="63" d="100"/>
          <a:sy n="63" d="100"/>
        </p:scale>
        <p:origin x="-247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1784F-ADD2-4B90-96E2-E85B8A66C6EB}" type="datetimeFigureOut">
              <a:rPr lang="lv-LV" smtClean="0"/>
              <a:pPr/>
              <a:t>2013.11.05.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105C9-76CA-48EB-A71E-18B443085FD2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140072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049CBD-D872-41E1-B018-80C872D146D7}" type="datetimeFigureOut">
              <a:rPr lang="lv-LV"/>
              <a:pPr>
                <a:defRPr/>
              </a:pPr>
              <a:t>2013.11.05.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E875F0D-B76A-4513-A1B6-DEF6959F331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xmlns="" val="10522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8D8AF-625E-45D0-9C6C-7AB685D395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19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7A6F1-6D44-434C-AA17-8E5A8FF6D7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441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C77E6-AE60-4C9D-A0DD-57B9E1DF0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FBDA-BCE8-4B26-99AA-9983B51D09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45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94B1B-B0CD-4B1E-85B3-4410E614E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569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F21F3-156A-4398-B6FD-618111D1F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3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39EDB-710D-4D6A-A124-931CF763E1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057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C418A-C1BB-473B-8373-2F14EE242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35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19F8A-D0DC-426E-8CA9-FB53A5A02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65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65152-2E5C-4909-80B7-E176C62BEC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0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83A5A-92F4-48A1-8733-ABAD74DBD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232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  <a:endParaRPr lang="ru-RU" altLang="lv-LV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  <a:endParaRPr lang="ru-RU" altLang="lv-LV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CD22FF-3883-4DF2-B3A8-6BD340922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68760"/>
            <a:ext cx="7772400" cy="2520279"/>
          </a:xfrm>
        </p:spPr>
        <p:txBody>
          <a:bodyPr/>
          <a:lstStyle/>
          <a:p>
            <a:pPr eaLnBrk="1" hangingPunct="1"/>
            <a:r>
              <a:rPr lang="lv-LV" altLang="lv-LV" b="1" dirty="0" smtClean="0">
                <a:solidFill>
                  <a:srgbClr val="3763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v-LV" altLang="lv-LV" b="1" dirty="0" smtClean="0">
                <a:solidFill>
                  <a:srgbClr val="3763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altLang="lv-LV" b="1" dirty="0" smtClean="0">
                <a:solidFill>
                  <a:srgbClr val="3763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PAŠVALDĪBU SISTĒMAS ATTĪSTĪBAS TIESISKIE ASPEKTI</a:t>
            </a:r>
            <a:endParaRPr lang="lv-LV" altLang="lv-LV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1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lv-LV" altLang="lv-LV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Liene Kristapsone</a:t>
            </a:r>
          </a:p>
          <a:p>
            <a:pPr eaLnBrk="1" hangingPunct="1"/>
            <a:r>
              <a:rPr lang="lv-LV" altLang="lv-LV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Pašvaldību departamenta </a:t>
            </a:r>
          </a:p>
          <a:p>
            <a:pPr eaLnBrk="1" hangingPunct="1"/>
            <a:r>
              <a:rPr lang="lv-LV" altLang="lv-LV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direktore</a:t>
            </a:r>
            <a:endParaRPr lang="lv-LV" altLang="lv-LV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idx="1"/>
          </p:nvPr>
        </p:nvSpPr>
        <p:spPr>
          <a:xfrm>
            <a:off x="539750" y="1268760"/>
            <a:ext cx="8229600" cy="4824064"/>
          </a:xfrm>
        </p:spPr>
        <p:txBody>
          <a:bodyPr anchor="t"/>
          <a:lstStyle/>
          <a:p>
            <a:pPr marL="0" indent="0">
              <a:lnSpc>
                <a:spcPct val="150000"/>
              </a:lnSpc>
              <a:buNone/>
            </a:pPr>
            <a:r>
              <a:rPr lang="lv-LV" altLang="lv-LV" sz="2400" b="1" dirty="0" smtClean="0"/>
              <a:t>Pašvaldību kompetence: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lv-LV" altLang="lv-LV" sz="2800" dirty="0" smtClean="0"/>
              <a:t>Kompetences precizēšana un klasifikācija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lv-LV" altLang="lv-LV" sz="2800" dirty="0" smtClean="0"/>
              <a:t>Funkciju decentralizācija:</a:t>
            </a:r>
          </a:p>
          <a:p>
            <a:pPr marL="1249363" indent="0">
              <a:lnSpc>
                <a:spcPct val="150000"/>
              </a:lnSpc>
              <a:buNone/>
            </a:pPr>
            <a:endParaRPr lang="lv-LV" altLang="lv-LV" sz="2800" dirty="0" smtClean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36104"/>
          </a:xfrm>
        </p:spPr>
        <p:txBody>
          <a:bodyPr anchor="t"/>
          <a:lstStyle/>
          <a:p>
            <a:r>
              <a:rPr lang="lv-LV" altLang="lv-LV" sz="3600" b="1" dirty="0" smtClean="0">
                <a:solidFill>
                  <a:srgbClr val="3763F1"/>
                </a:solidFill>
              </a:rPr>
              <a:t>Pašvaldību sistēmā risināmie jautājumi</a:t>
            </a:r>
            <a:r>
              <a:rPr lang="lv-LV" altLang="lv-LV" dirty="0" smtClean="0"/>
              <a:t/>
            </a:r>
            <a:br>
              <a:rPr lang="lv-LV" altLang="lv-LV" dirty="0" smtClean="0"/>
            </a:br>
            <a:endParaRPr lang="lv-LV" altLang="lv-LV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4124204" y="2816264"/>
            <a:ext cx="823192" cy="4680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3" name="Rectangle 2"/>
          <p:cNvSpPr/>
          <p:nvPr/>
        </p:nvSpPr>
        <p:spPr>
          <a:xfrm>
            <a:off x="1241532" y="3813800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Valsts funkcijas</a:t>
            </a:r>
            <a:endParaRPr lang="lv-LV" dirty="0"/>
          </a:p>
        </p:txBody>
      </p:sp>
      <p:sp>
        <p:nvSpPr>
          <p:cNvPr id="6" name="Rectangle 5"/>
          <p:cNvSpPr/>
          <p:nvPr/>
        </p:nvSpPr>
        <p:spPr>
          <a:xfrm>
            <a:off x="6156176" y="3813800"/>
            <a:ext cx="194421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Pašvaldību autonomas funkcijas</a:t>
            </a:r>
            <a:endParaRPr lang="lv-LV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4530080" y="3429000"/>
            <a:ext cx="5720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7668" y="556812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 smtClean="0"/>
              <a:t>FINANSĒJUMS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xmlns="" val="248486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600" b="1" dirty="0" smtClean="0">
                <a:solidFill>
                  <a:srgbClr val="3763F1"/>
                </a:solidFill>
              </a:rPr>
              <a:t/>
            </a:r>
            <a:br>
              <a:rPr lang="lv-LV" altLang="lv-LV" sz="3600" b="1" dirty="0" smtClean="0">
                <a:solidFill>
                  <a:srgbClr val="3763F1"/>
                </a:solidFill>
              </a:rPr>
            </a:br>
            <a:r>
              <a:rPr lang="lv-LV" altLang="lv-LV" sz="3600" b="1" dirty="0" smtClean="0">
                <a:solidFill>
                  <a:srgbClr val="3763F1"/>
                </a:solidFill>
              </a:rPr>
              <a:t>Pašvaldību </a:t>
            </a:r>
            <a:r>
              <a:rPr lang="lv-LV" altLang="lv-LV" sz="3600" b="1" dirty="0">
                <a:solidFill>
                  <a:srgbClr val="3763F1"/>
                </a:solidFill>
              </a:rPr>
              <a:t>sistēmā risināmie jautājumi</a:t>
            </a:r>
            <a:r>
              <a:rPr lang="lv-LV" altLang="lv-LV" dirty="0">
                <a:solidFill>
                  <a:srgbClr val="02529B"/>
                </a:solidFill>
              </a:rPr>
              <a:t/>
            </a:r>
            <a:br>
              <a:rPr lang="lv-LV" altLang="lv-LV" dirty="0">
                <a:solidFill>
                  <a:srgbClr val="02529B"/>
                </a:solidFill>
              </a:rPr>
            </a:b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/>
            <a:r>
              <a:rPr lang="lv-LV" altLang="lv-LV" sz="2800" b="1" dirty="0">
                <a:solidFill>
                  <a:srgbClr val="026227"/>
                </a:solidFill>
              </a:rPr>
              <a:t>Pašvaldību pārvalde</a:t>
            </a:r>
          </a:p>
          <a:p>
            <a:pPr lvl="0"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Varas dalīšanas principa </a:t>
            </a:r>
            <a:r>
              <a:rPr lang="lv-LV" altLang="lv-LV" sz="2800" dirty="0" smtClean="0">
                <a:solidFill>
                  <a:srgbClr val="026227"/>
                </a:solidFill>
              </a:rPr>
              <a:t>nostiprināšana:</a:t>
            </a:r>
          </a:p>
          <a:p>
            <a:pPr marL="0" lvl="0" indent="0">
              <a:buNone/>
            </a:pPr>
            <a:r>
              <a:rPr lang="lv-LV" altLang="lv-LV" sz="2000" dirty="0" smtClean="0">
                <a:solidFill>
                  <a:srgbClr val="026227"/>
                </a:solidFill>
              </a:rPr>
              <a:t>                                </a:t>
            </a:r>
          </a:p>
          <a:p>
            <a:pPr lvl="0">
              <a:buFontTx/>
              <a:buChar char="-"/>
            </a:pPr>
            <a:endParaRPr lang="lv-LV" altLang="lv-LV" sz="2000" dirty="0">
              <a:solidFill>
                <a:srgbClr val="026227"/>
              </a:solidFill>
            </a:endParaRPr>
          </a:p>
          <a:p>
            <a:pPr marL="0" lvl="0" indent="0">
              <a:buNone/>
            </a:pPr>
            <a:endParaRPr lang="lv-LV" altLang="lv-LV" sz="2000" dirty="0">
              <a:solidFill>
                <a:srgbClr val="026227"/>
              </a:solidFill>
            </a:endParaRPr>
          </a:p>
          <a:p>
            <a:pPr lvl="0">
              <a:buFontTx/>
              <a:buChar char="-"/>
            </a:pPr>
            <a:r>
              <a:rPr lang="lv-LV" altLang="lv-LV" sz="2800" smtClean="0">
                <a:solidFill>
                  <a:srgbClr val="026227"/>
                </a:solidFill>
              </a:rPr>
              <a:t>Deputāta </a:t>
            </a:r>
            <a:r>
              <a:rPr lang="lv-LV" altLang="lv-LV" sz="2800" dirty="0" smtClean="0">
                <a:solidFill>
                  <a:srgbClr val="026227"/>
                </a:solidFill>
              </a:rPr>
              <a:t>statuss (deputāts pilda pienākumus no darba brīvajā laikā?)</a:t>
            </a:r>
            <a:endParaRPr lang="lv-LV" altLang="lv-LV" sz="2800" dirty="0" smtClean="0">
              <a:solidFill>
                <a:srgbClr val="026227"/>
              </a:solidFill>
            </a:endParaRPr>
          </a:p>
          <a:p>
            <a:pPr marL="0" lvl="0" indent="0">
              <a:buNone/>
            </a:pPr>
            <a:endParaRPr lang="lv-LV" altLang="lv-LV" sz="2800" dirty="0">
              <a:solidFill>
                <a:srgbClr val="026227"/>
              </a:solidFill>
            </a:endParaRPr>
          </a:p>
          <a:p>
            <a:pPr lvl="0"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Domes darba organizācija (administrācijas struktūra, komitejas/ komisijas, domju sēžu norise un lēmumu pieņemšana, pagastu pārvaldes </a:t>
            </a:r>
            <a:r>
              <a:rPr lang="lv-LV" altLang="lv-LV" sz="2800" dirty="0" err="1">
                <a:solidFill>
                  <a:srgbClr val="026227"/>
                </a:solidFill>
              </a:rPr>
              <a:t>u.c</a:t>
            </a:r>
            <a:r>
              <a:rPr lang="lv-LV" altLang="lv-LV" sz="2800" dirty="0">
                <a:solidFill>
                  <a:srgbClr val="026227"/>
                </a:solidFill>
              </a:rPr>
              <a:t>.)</a:t>
            </a:r>
          </a:p>
          <a:p>
            <a:endParaRPr lang="lv-LV" sz="2800" dirty="0"/>
          </a:p>
        </p:txBody>
      </p:sp>
      <p:sp>
        <p:nvSpPr>
          <p:cNvPr id="4" name="Rectangle 3"/>
          <p:cNvSpPr/>
          <p:nvPr/>
        </p:nvSpPr>
        <p:spPr>
          <a:xfrm>
            <a:off x="899592" y="262817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LĒMĒJVARA</a:t>
            </a:r>
            <a:endParaRPr lang="lv-LV" dirty="0"/>
          </a:p>
        </p:txBody>
      </p:sp>
      <p:sp>
        <p:nvSpPr>
          <p:cNvPr id="5" name="Rectangle 4"/>
          <p:cNvSpPr/>
          <p:nvPr/>
        </p:nvSpPr>
        <p:spPr>
          <a:xfrm>
            <a:off x="6012160" y="263201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 smtClean="0"/>
              <a:t>IZPILDVARA</a:t>
            </a:r>
            <a:endParaRPr lang="lv-LV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15504" y="2775444"/>
            <a:ext cx="2232248" cy="285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3491880" y="2996952"/>
            <a:ext cx="2232248" cy="285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709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600" b="1" dirty="0">
                <a:solidFill>
                  <a:srgbClr val="3763F1"/>
                </a:solidFill>
              </a:rPr>
              <a:t>Pašvaldību sistēmā risināmie jautājumi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lv-LV" altLang="lv-LV" sz="2800" b="1" dirty="0">
                <a:solidFill>
                  <a:srgbClr val="026227"/>
                </a:solidFill>
              </a:rPr>
              <a:t>Vēlēšanu sistēma   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Deputātu skaits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Tieši vēlēti mēri  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Vēlētāju apvienības</a:t>
            </a:r>
          </a:p>
          <a:p>
            <a:pPr lvl="0">
              <a:lnSpc>
                <a:spcPct val="150000"/>
              </a:lnSpc>
              <a:buFontTx/>
              <a:buChar char="-"/>
            </a:pPr>
            <a:r>
              <a:rPr lang="lv-LV" altLang="lv-LV" sz="2800" dirty="0">
                <a:solidFill>
                  <a:srgbClr val="026227"/>
                </a:solidFill>
              </a:rPr>
              <a:t>Ierobežojumi kandidēt un vēlēt konkrētā pašvaldībā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xmlns="" val="25909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600" b="1" dirty="0">
                <a:solidFill>
                  <a:srgbClr val="3763F1"/>
                </a:solidFill>
              </a:rPr>
              <a:t>Pašvaldību sistēmā risināmie jautājumi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4785395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lv-LV" altLang="lv-LV" sz="2800" b="1" dirty="0">
                <a:solidFill>
                  <a:srgbClr val="026227"/>
                </a:solidFill>
              </a:rPr>
              <a:t>Pašvaldību pārraudzība</a:t>
            </a:r>
          </a:p>
          <a:p>
            <a:pPr lvl="0">
              <a:buNone/>
            </a:pPr>
            <a:r>
              <a:rPr lang="lv-LV" altLang="lv-LV" sz="2800" dirty="0">
                <a:solidFill>
                  <a:srgbClr val="026227"/>
                </a:solidFill>
              </a:rPr>
              <a:t>- Saistošo noteikumu vērtēšana (apjoms/ jomas, termiņi, spēkā stāšanās)</a:t>
            </a:r>
          </a:p>
          <a:p>
            <a:pPr lvl="0">
              <a:buNone/>
            </a:pPr>
            <a:r>
              <a:rPr lang="lv-LV" altLang="lv-LV" sz="2800" dirty="0">
                <a:solidFill>
                  <a:srgbClr val="026227"/>
                </a:solidFill>
              </a:rPr>
              <a:t>- Citu ministriju iesaiste (funkcionālās pārraudzības attīstīšana)</a:t>
            </a:r>
          </a:p>
          <a:p>
            <a:pPr marL="0" indent="0">
              <a:buNone/>
            </a:pPr>
            <a:endParaRPr lang="lv-LV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7824" y="4293096"/>
            <a:ext cx="3384376" cy="17281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4624456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PĀRRAUDZĪBA</a:t>
            </a:r>
            <a:endParaRPr lang="lv-LV" b="1" dirty="0"/>
          </a:p>
        </p:txBody>
      </p:sp>
      <p:sp>
        <p:nvSpPr>
          <p:cNvPr id="6" name="Rectangle 5"/>
          <p:cNvSpPr/>
          <p:nvPr/>
        </p:nvSpPr>
        <p:spPr>
          <a:xfrm>
            <a:off x="6732240" y="4638208"/>
            <a:ext cx="21602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SADARBĪBA</a:t>
            </a:r>
            <a:endParaRPr lang="lv-LV" b="1" dirty="0"/>
          </a:p>
        </p:txBody>
      </p:sp>
    </p:spTree>
    <p:extLst>
      <p:ext uri="{BB962C8B-B14F-4D97-AF65-F5344CB8AC3E}">
        <p14:creationId xmlns:p14="http://schemas.microsoft.com/office/powerpoint/2010/main" xmlns="" val="381960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lv-LV" altLang="lv-LV" sz="3600" b="1" dirty="0">
                <a:solidFill>
                  <a:srgbClr val="3763F1"/>
                </a:solidFill>
              </a:rPr>
              <a:t>Pašvaldību sistēmā risināmie jautājumi</a:t>
            </a:r>
            <a:endParaRPr lang="lv-LV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b="1" dirty="0" smtClean="0"/>
              <a:t>JAUTĀJUMI?</a:t>
            </a:r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b="1" dirty="0" smtClean="0"/>
              <a:t>                                            </a:t>
            </a:r>
          </a:p>
          <a:p>
            <a:pPr marL="0" indent="0">
              <a:buNone/>
            </a:pPr>
            <a:endParaRPr lang="lv-LV" b="1" dirty="0"/>
          </a:p>
          <a:p>
            <a:pPr marL="0" indent="0">
              <a:buNone/>
            </a:pPr>
            <a:r>
              <a:rPr lang="lv-LV" b="1" dirty="0" smtClean="0"/>
              <a:t>                                     PRIEKŠLIKUMI!</a:t>
            </a:r>
            <a:endParaRPr lang="lv-LV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16224" y="1412776"/>
            <a:ext cx="2009775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55776" y="4149080"/>
            <a:ext cx="1497111" cy="169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684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3600" b="1" dirty="0">
                <a:solidFill>
                  <a:srgbClr val="3763F1"/>
                </a:solidFill>
              </a:rPr>
              <a:t>Pašvaldību sistēmā risināmie jautājumi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lv-LV" sz="3600" b="1" i="1" dirty="0" smtClean="0"/>
              <a:t> </a:t>
            </a:r>
          </a:p>
          <a:p>
            <a:pPr marL="0" indent="0" algn="just">
              <a:buNone/>
            </a:pPr>
            <a:r>
              <a:rPr lang="lv-LV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«Politika ir zinātne, </a:t>
            </a:r>
            <a:r>
              <a:rPr lang="lv-LV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 tam augstākā no zinātnēm, jo tā cenšas atbildēt uz jautājumu </a:t>
            </a:r>
            <a:r>
              <a:rPr lang="lv-LV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“kā labāk</a:t>
            </a:r>
            <a:r>
              <a:rPr lang="lv-LV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?»</a:t>
            </a:r>
          </a:p>
          <a:p>
            <a:pPr marL="0" indent="0" algn="r">
              <a:buNone/>
            </a:pPr>
            <a:r>
              <a:rPr lang="lv-LV" sz="3600" b="1" i="1" dirty="0" smtClean="0"/>
              <a:t>Aristotelis</a:t>
            </a:r>
            <a:endParaRPr lang="lv-LV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40831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Virsrakst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altLang="lv-LV" dirty="0" smtClean="0">
                <a:solidFill>
                  <a:srgbClr val="3763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Paldies par uzmanību!</a:t>
            </a:r>
          </a:p>
        </p:txBody>
      </p:sp>
      <p:sp>
        <p:nvSpPr>
          <p:cNvPr id="19459" name="Apakšvirsrakst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altLang="lv-LV" dirty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lv-LV" altLang="lv-LV" dirty="0" smtClean="0">
              <a:solidFill>
                <a:schemeClr val="tx1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Virsrakst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816350"/>
          </a:xfrm>
        </p:spPr>
        <p:txBody>
          <a:bodyPr/>
          <a:lstStyle/>
          <a:p>
            <a:r>
              <a:rPr lang="lv-LV" altLang="lv-LV" sz="2800" dirty="0" smtClean="0">
                <a:solidFill>
                  <a:srgbClr val="3763F1"/>
                </a:solidFill>
              </a:rPr>
              <a:t>Kontaktinformācija:</a:t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r>
              <a:rPr lang="lv-LV" altLang="lv-LV" sz="2800" b="1" dirty="0" smtClean="0">
                <a:solidFill>
                  <a:srgbClr val="3763F1"/>
                </a:solidFill>
              </a:rPr>
              <a:t>Liene Kristapsone</a:t>
            </a:r>
            <a:r>
              <a:rPr lang="lv-LV" altLang="lv-LV" sz="2800" dirty="0" smtClean="0">
                <a:solidFill>
                  <a:srgbClr val="3763F1"/>
                </a:solidFill>
              </a:rPr>
              <a:t/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r>
              <a:rPr lang="lv-LV" altLang="lv-LV" sz="2800" dirty="0" smtClean="0">
                <a:solidFill>
                  <a:srgbClr val="3763F1"/>
                </a:solidFill>
              </a:rPr>
              <a:t>Pašvaldību departamenta</a:t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r>
              <a:rPr lang="lv-LV" altLang="lv-LV" sz="2800" dirty="0" smtClean="0">
                <a:solidFill>
                  <a:srgbClr val="3763F1"/>
                </a:solidFill>
              </a:rPr>
              <a:t>direktore</a:t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r>
              <a:rPr lang="lv-LV" altLang="lv-LV" sz="2800" dirty="0" err="1" smtClean="0">
                <a:solidFill>
                  <a:srgbClr val="3763F1"/>
                </a:solidFill>
              </a:rPr>
              <a:t>Liene.Kristapsone@varam.gov.lv</a:t>
            </a:r>
            <a:r>
              <a:rPr lang="lv-LV" altLang="lv-LV" sz="2800" dirty="0" smtClean="0">
                <a:solidFill>
                  <a:srgbClr val="3763F1"/>
                </a:solidFill>
              </a:rPr>
              <a:t/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r>
              <a:rPr lang="lv-LV" altLang="lv-LV" sz="2800" dirty="0" smtClean="0">
                <a:solidFill>
                  <a:srgbClr val="3763F1"/>
                </a:solidFill>
              </a:rPr>
              <a:t>Tālr.66016511</a:t>
            </a:r>
            <a:br>
              <a:rPr lang="lv-LV" altLang="lv-LV" sz="2800" dirty="0" smtClean="0">
                <a:solidFill>
                  <a:srgbClr val="3763F1"/>
                </a:solidFill>
              </a:rPr>
            </a:br>
            <a:endParaRPr lang="lv-LV" altLang="lv-LV" sz="2800" dirty="0" smtClean="0">
              <a:solidFill>
                <a:srgbClr val="3763F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AM_prezentacija">
  <a:themeElements>
    <a:clrScheme name="Office Theme 14">
      <a:dk1>
        <a:srgbClr val="026227"/>
      </a:dk1>
      <a:lt1>
        <a:srgbClr val="FFFFFF"/>
      </a:lt1>
      <a:dk2>
        <a:srgbClr val="02529B"/>
      </a:dk2>
      <a:lt2>
        <a:srgbClr val="808080"/>
      </a:lt2>
      <a:accent1>
        <a:srgbClr val="78BF30"/>
      </a:accent1>
      <a:accent2>
        <a:srgbClr val="EFA003"/>
      </a:accent2>
      <a:accent3>
        <a:srgbClr val="FFFFFF"/>
      </a:accent3>
      <a:accent4>
        <a:srgbClr val="015320"/>
      </a:accent4>
      <a:accent5>
        <a:srgbClr val="BEDCAD"/>
      </a:accent5>
      <a:accent6>
        <a:srgbClr val="D99102"/>
      </a:accent6>
      <a:hlink>
        <a:srgbClr val="990000"/>
      </a:hlink>
      <a:folHlink>
        <a:srgbClr val="FFD8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529B"/>
        </a:dk1>
        <a:lt1>
          <a:srgbClr val="FFFFFF"/>
        </a:lt1>
        <a:dk2>
          <a:srgbClr val="026227"/>
        </a:dk2>
        <a:lt2>
          <a:srgbClr val="808080"/>
        </a:lt2>
        <a:accent1>
          <a:srgbClr val="80C5CA"/>
        </a:accent1>
        <a:accent2>
          <a:srgbClr val="00529B"/>
        </a:accent2>
        <a:accent3>
          <a:srgbClr val="FFFFFF"/>
        </a:accent3>
        <a:accent4>
          <a:srgbClr val="004584"/>
        </a:accent4>
        <a:accent5>
          <a:srgbClr val="C0DFE1"/>
        </a:accent5>
        <a:accent6>
          <a:srgbClr val="00498C"/>
        </a:accent6>
        <a:hlink>
          <a:srgbClr val="990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26227"/>
        </a:dk1>
        <a:lt1>
          <a:srgbClr val="FFFFFF"/>
        </a:lt1>
        <a:dk2>
          <a:srgbClr val="02529B"/>
        </a:dk2>
        <a:lt2>
          <a:srgbClr val="808080"/>
        </a:lt2>
        <a:accent1>
          <a:srgbClr val="78BF30"/>
        </a:accent1>
        <a:accent2>
          <a:srgbClr val="EFA003"/>
        </a:accent2>
        <a:accent3>
          <a:srgbClr val="FFFFFF"/>
        </a:accent3>
        <a:accent4>
          <a:srgbClr val="015320"/>
        </a:accent4>
        <a:accent5>
          <a:srgbClr val="BEDCAD"/>
        </a:accent5>
        <a:accent6>
          <a:srgbClr val="D99102"/>
        </a:accent6>
        <a:hlink>
          <a:srgbClr val="990000"/>
        </a:hlink>
        <a:folHlink>
          <a:srgbClr val="FFD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VARAM_prezentacija</Template>
  <TotalTime>750</TotalTime>
  <Words>161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VARAM_prezentacija</vt:lpstr>
      <vt:lpstr> PAŠVALDĪBU SISTĒMAS ATTĪSTĪBAS TIESISKIE ASPEKTI</vt:lpstr>
      <vt:lpstr>Pašvaldību sistēmā risināmie jautājumi </vt:lpstr>
      <vt:lpstr> Pašvaldību sistēmā risināmie jautājumi </vt:lpstr>
      <vt:lpstr>Pašvaldību sistēmā risināmie jautājumi</vt:lpstr>
      <vt:lpstr>Pašvaldību sistēmā risināmie jautājumi</vt:lpstr>
      <vt:lpstr>Pašvaldību sistēmā risināmie jautājumi</vt:lpstr>
      <vt:lpstr>Pašvaldību sistēmā risināmie jautājumi</vt:lpstr>
      <vt:lpstr>Paldies par uzmanību!</vt:lpstr>
      <vt:lpstr>Kontaktinformācija: Liene Kristapsone Pašvaldību departamenta direktore Liene.Kristapsone@varam.gov.lv Tālr.66016511 </vt:lpstr>
    </vt:vector>
  </TitlesOfParts>
  <Company>VIDM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ingag</dc:creator>
  <cp:lastModifiedBy>IlonaRaugze</cp:lastModifiedBy>
  <cp:revision>55</cp:revision>
  <cp:lastPrinted>2013-09-19T12:23:10Z</cp:lastPrinted>
  <dcterms:created xsi:type="dcterms:W3CDTF">2013-08-28T08:58:34Z</dcterms:created>
  <dcterms:modified xsi:type="dcterms:W3CDTF">2013-11-05T08:46:56Z</dcterms:modified>
</cp:coreProperties>
</file>